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59" r:id="rId6"/>
    <p:sldId id="260" r:id="rId7"/>
    <p:sldId id="283" r:id="rId8"/>
    <p:sldId id="261" r:id="rId9"/>
    <p:sldId id="281" r:id="rId10"/>
    <p:sldId id="284" r:id="rId11"/>
    <p:sldId id="262" r:id="rId12"/>
    <p:sldId id="263" r:id="rId13"/>
    <p:sldId id="285" r:id="rId14"/>
    <p:sldId id="264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267" r:id="rId26"/>
    <p:sldId id="286" r:id="rId27"/>
    <p:sldId id="268" r:id="rId28"/>
    <p:sldId id="287" r:id="rId29"/>
    <p:sldId id="269" r:id="rId30"/>
    <p:sldId id="288" r:id="rId31"/>
    <p:sldId id="270" r:id="rId32"/>
    <p:sldId id="265" r:id="rId33"/>
    <p:sldId id="289" r:id="rId34"/>
    <p:sldId id="271" r:id="rId35"/>
    <p:sldId id="272" r:id="rId36"/>
    <p:sldId id="266" r:id="rId37"/>
    <p:sldId id="290" r:id="rId38"/>
    <p:sldId id="274" r:id="rId39"/>
    <p:sldId id="276" r:id="rId40"/>
    <p:sldId id="277" r:id="rId41"/>
    <p:sldId id="278" r:id="rId42"/>
    <p:sldId id="279" r:id="rId43"/>
    <p:sldId id="280" r:id="rId4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07AA0-694C-472F-8269-CBAB863E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BAAF3B-CEF4-4B6C-B520-74D3DF76F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E3A8AB-E762-4A78-BD14-8818E2F0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32076F-4E02-4831-8B61-6D24B0EF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00E25-CA2E-435E-A153-8FEF8AAA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3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C02F1-8B19-4E7D-B902-279B91CC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22B69E-8643-4AA0-A9DA-B5D5373C4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56E73-B835-4852-8D74-D63B216C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4B5FD1-0C9D-4A9C-A263-A38D6C7A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42E3A-B904-409F-9180-21AE0BA0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02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9E57F4-FEA7-4CBE-8DC3-A56775D43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FE3680-EBD7-4D44-B930-E53789443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E9391-029C-4D3F-8231-E23B59E2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C3589-2CA0-4D60-BC7E-E0561B25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9EFEEC-6893-4BE1-81FA-9412F26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81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49AE9-4371-44DF-A12E-99C932F4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D3C09-CC4E-41EB-8B38-E29C0B42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B55019-C52A-490A-8CC1-456A9C14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637417-29DE-48EE-A95C-C5E435F1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D784F-ED76-4B92-9C4D-61943375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58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51883-276B-42D9-9A8C-CDDA7177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3EFEE1-617B-440C-9D0D-B293CF19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49D86D-7D52-437A-B7C2-C78A5B17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06B02-4438-4233-A947-3F5F1CF1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553E6-2983-402B-A3A8-9B6EFCAA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14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7435D-8AE1-4DCF-8270-9F64C2B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F8C91-DEDB-4462-B1BC-F1D8CB890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62BD66-23FE-485C-B3BE-7A426F8C3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B7AB13-15C3-4BDA-BEBA-68556B24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1AF55-02BD-44F6-8738-A2CD531A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BAAD4C-8D80-4CBC-ABB0-91346990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1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4EFE2-EACB-4876-B6A3-D4026E86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AAEF99-052F-45E2-9678-09A632AD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39260B-8FA1-4D96-8B8D-0D63D0258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AFB8EE-7B1F-4E6C-A93F-A771128EB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E336CD-942F-4C03-9456-F18614485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8D0ABD-3490-4E70-B1F8-D65C62B3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25BB34-CD70-4089-93D1-65E58C2A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25C36F-9382-4AF0-9510-9348B460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29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31DC4-2C91-4052-9B93-47A2567B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7715BB-7B13-4EF3-BE99-4463FD0C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05E63C-A187-4F9B-AFD6-F1DDBDE8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717E127-9773-4536-87CB-2EBBF9CD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30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1A6B6A-54E2-4C4B-ACB1-2AC15511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3CBDE22-492B-4392-99F8-FB89052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D8CF5-ED35-40E7-B348-124256A5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6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266BB-527B-42DC-A471-581D0AC9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1B3CEE-5171-4339-972F-5BCC6164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6131B-575E-427F-8EDC-0F1E36F89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A8BE0F-A107-43E5-9C14-E39EEA6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A47688-AE11-430F-BF20-A28D66A6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F387F8-8F09-4C33-98D4-B2A340D2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02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3DD98-1EFD-41CD-810D-0C22F69B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4609167-0F25-4E93-A284-7F0997F66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B0E0DD-0E59-4FFE-BE3D-20CBFF4BA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25F484-9F6F-425B-891A-88F43B28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0227C0-A8AD-4CB7-A724-B749F95C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62BC08-1630-4399-B05B-2DD7D5E0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675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724600-459E-43DC-805C-7DA7DCD6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0AE3F-8D10-445D-B5A1-B2C281FB8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6FCF9-FFDA-46D8-8089-A861E606E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7F3CF-587E-45B4-8FCF-EDFCE467AEF1}" type="datetimeFigureOut">
              <a:rPr lang="es-ES" smtClean="0"/>
              <a:t>04/03/2018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CFC0F0-07CC-488E-8227-C812565F1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7AE232-521A-4A66-9C99-9F3A81785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25BAC-AE99-4462-A0E4-37CA375A99F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56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BBB7-21C4-4691-B860-6D5B311C8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Especificación Gráfica de Procesos de Recuperación de Datos en LUCA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75AA6-ECC8-454A-8D77-B672EA357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2123"/>
          </a:xfrm>
        </p:spPr>
        <p:txBody>
          <a:bodyPr/>
          <a:lstStyle/>
          <a:p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1532883-5ADC-49EF-9C7E-6C3215056173}"/>
              </a:ext>
            </a:extLst>
          </p:cNvPr>
          <p:cNvSpPr txBox="1"/>
          <p:nvPr/>
        </p:nvSpPr>
        <p:spPr>
          <a:xfrm>
            <a:off x="3003256" y="5221774"/>
            <a:ext cx="618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Trabajo de Fin de Grado para acceder al </a:t>
            </a:r>
          </a:p>
          <a:p>
            <a:pPr algn="ctr"/>
            <a:r>
              <a:rPr lang="es-ES" dirty="0"/>
              <a:t>GRADO EN INGENIERÍA INFORMÁTICA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79027D-C5BB-42FD-9FC9-590282C5B46A}"/>
              </a:ext>
            </a:extLst>
          </p:cNvPr>
          <p:cNvSpPr txBox="1"/>
          <p:nvPr/>
        </p:nvSpPr>
        <p:spPr>
          <a:xfrm>
            <a:off x="8397380" y="5612916"/>
            <a:ext cx="354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Director: Pablo Sánchez Barreiro </a:t>
            </a:r>
          </a:p>
          <a:p>
            <a:pPr algn="r"/>
            <a:r>
              <a:rPr lang="es-ES" dirty="0"/>
              <a:t>Co-Director: Sergio Herrera Iglesias</a:t>
            </a:r>
          </a:p>
          <a:p>
            <a:pPr algn="r"/>
            <a:endParaRPr lang="es-ES" dirty="0"/>
          </a:p>
          <a:p>
            <a:pPr algn="r"/>
            <a:r>
              <a:rPr lang="es-ES" dirty="0"/>
              <a:t>Febrero - 2018</a:t>
            </a:r>
          </a:p>
        </p:txBody>
      </p:sp>
      <p:pic>
        <p:nvPicPr>
          <p:cNvPr id="1026" name="Picture 2" descr="logoUnicanGrande">
            <a:extLst>
              <a:ext uri="{FF2B5EF4-FFF2-40B4-BE49-F238E27FC236}">
                <a16:creationId xmlns:a16="http://schemas.microsoft.com/office/drawing/2014/main" id="{A20B10F4-8E1E-4050-A683-78E51C1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CB8703-6102-40EF-9171-295569622943}"/>
              </a:ext>
            </a:extLst>
          </p:cNvPr>
          <p:cNvSpPr txBox="1"/>
          <p:nvPr/>
        </p:nvSpPr>
        <p:spPr>
          <a:xfrm>
            <a:off x="3865223" y="4325966"/>
            <a:ext cx="4461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Ignacio Agüero Salcines</a:t>
            </a:r>
          </a:p>
        </p:txBody>
      </p:sp>
    </p:spTree>
    <p:extLst>
      <p:ext uri="{BB962C8B-B14F-4D97-AF65-F5344CB8AC3E}">
        <p14:creationId xmlns:p14="http://schemas.microsoft.com/office/powerpoint/2010/main" val="340625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57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AF4AC-1DA0-4364-9280-307A38C0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84FB2-9CDE-4334-9AEB-FC53EC49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55351"/>
          </a:xfrm>
        </p:spPr>
        <p:txBody>
          <a:bodyPr>
            <a:normAutofit/>
          </a:bodyPr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Obtención de información paso a paso de la ejecución.</a:t>
            </a:r>
          </a:p>
          <a:p>
            <a:r>
              <a:rPr lang="es-ES" dirty="0"/>
              <a:t>Exportación de resultados obtenidos.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538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3E9E1-7CE0-472D-B155-D74FB33C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D1D9B-F5BD-4EEF-9E76-A11B6785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ES" dirty="0"/>
              <a:t>Especificados previamente al inicio del proyecto</a:t>
            </a:r>
          </a:p>
          <a:p>
            <a:pPr lvl="1"/>
            <a:r>
              <a:rPr lang="es-ES" dirty="0"/>
              <a:t>Anidación gráfica de consultas</a:t>
            </a:r>
          </a:p>
          <a:p>
            <a:pPr lvl="1"/>
            <a:r>
              <a:rPr lang="es-ES" dirty="0"/>
              <a:t>Ejecución de consultas en cadena</a:t>
            </a:r>
          </a:p>
          <a:p>
            <a:pPr lvl="1"/>
            <a:r>
              <a:rPr lang="es-ES" dirty="0"/>
              <a:t>Actualización del gráfico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589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14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34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31393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41703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21759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5584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3674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41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4183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1757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21338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42345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BC97-EFE0-4399-89BE-C9F0C018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3608C0-AC07-48EA-BD64-33F9E62F017B}"/>
              </a:ext>
            </a:extLst>
          </p:cNvPr>
          <p:cNvSpPr/>
          <p:nvPr/>
        </p:nvSpPr>
        <p:spPr>
          <a:xfrm>
            <a:off x="1017518" y="1835048"/>
            <a:ext cx="660283" cy="2399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4683AFF-E597-49CE-BE27-B8A8E303B78F}"/>
              </a:ext>
            </a:extLst>
          </p:cNvPr>
          <p:cNvSpPr/>
          <p:nvPr/>
        </p:nvSpPr>
        <p:spPr>
          <a:xfrm>
            <a:off x="3839709" y="1835048"/>
            <a:ext cx="660284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Presenter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510C13C-7B23-4206-B2FF-427B3CBE5FCD}"/>
              </a:ext>
            </a:extLst>
          </p:cNvPr>
          <p:cNvSpPr/>
          <p:nvPr/>
        </p:nvSpPr>
        <p:spPr>
          <a:xfrm>
            <a:off x="8034904" y="1843436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317E62-CD3F-45DE-BA0A-93BEFE576414}"/>
              </a:ext>
            </a:extLst>
          </p:cNvPr>
          <p:cNvSpPr/>
          <p:nvPr/>
        </p:nvSpPr>
        <p:spPr>
          <a:xfrm>
            <a:off x="6661898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Service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15A1BF-C92B-4369-AF89-12286ADDDEE2}"/>
              </a:ext>
            </a:extLst>
          </p:cNvPr>
          <p:cNvSpPr/>
          <p:nvPr/>
        </p:nvSpPr>
        <p:spPr>
          <a:xfrm>
            <a:off x="5250804" y="1835047"/>
            <a:ext cx="660283" cy="2399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Controller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1A9FE21D-5581-4A41-8CB6-E9FD9471E547}"/>
              </a:ext>
            </a:extLst>
          </p:cNvPr>
          <p:cNvSpPr/>
          <p:nvPr/>
        </p:nvSpPr>
        <p:spPr>
          <a:xfrm>
            <a:off x="9913335" y="2158369"/>
            <a:ext cx="1201728" cy="176938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BBDD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MySQL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D45BDC9-0144-47A2-90CA-BA5BE26467A7}"/>
              </a:ext>
            </a:extLst>
          </p:cNvPr>
          <p:cNvCxnSpPr>
            <a:cxnSpLocks/>
          </p:cNvCxnSpPr>
          <p:nvPr/>
        </p:nvCxnSpPr>
        <p:spPr>
          <a:xfrm>
            <a:off x="3104103" y="2149546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E0C604-8A8C-4BC0-85BD-A241CADEC41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4499993" y="3034672"/>
            <a:ext cx="750811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46EEBE-95ED-4210-AD44-207A2E3CB3DD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911087" y="3034672"/>
            <a:ext cx="75081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7B6554D-F35D-40AB-AD9E-2BDE7090D430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>
            <a:off x="8695187" y="3043061"/>
            <a:ext cx="12181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21AF33C-9EB7-400B-8580-C874D57FE9FA}"/>
              </a:ext>
            </a:extLst>
          </p:cNvPr>
          <p:cNvSpPr/>
          <p:nvPr/>
        </p:nvSpPr>
        <p:spPr>
          <a:xfrm>
            <a:off x="2428613" y="1835048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9015CFE1-A0D1-49C1-804B-03A6CA484FC7}"/>
              </a:ext>
            </a:extLst>
          </p:cNvPr>
          <p:cNvSpPr/>
          <p:nvPr/>
        </p:nvSpPr>
        <p:spPr>
          <a:xfrm>
            <a:off x="2443820" y="2725329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1E34222-80D2-48D0-8964-0043C12C17BE}"/>
              </a:ext>
            </a:extLst>
          </p:cNvPr>
          <p:cNvSpPr/>
          <p:nvPr/>
        </p:nvSpPr>
        <p:spPr>
          <a:xfrm>
            <a:off x="2443820" y="3615611"/>
            <a:ext cx="660283" cy="618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BEA95C8-D29F-485C-805D-5D2D8E0D2A4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673609" y="2144392"/>
            <a:ext cx="755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91F78888-D6CA-46C5-A81F-04D7F4CE943C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77801" y="3034673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CF3864E5-4DC8-4888-9428-0205FDF1EB80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677801" y="3924955"/>
            <a:ext cx="7660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8F9A8963-6BFC-48A1-8C15-9FF4A43F8E72}"/>
              </a:ext>
            </a:extLst>
          </p:cNvPr>
          <p:cNvCxnSpPr>
            <a:cxnSpLocks/>
            <a:stCxn id="65" idx="3"/>
            <a:endCxn id="12" idx="1"/>
          </p:cNvCxnSpPr>
          <p:nvPr/>
        </p:nvCxnSpPr>
        <p:spPr>
          <a:xfrm>
            <a:off x="3104103" y="3034673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D693B55F-3AF5-4BEF-B0B5-538442E84D85}"/>
              </a:ext>
            </a:extLst>
          </p:cNvPr>
          <p:cNvCxnSpPr>
            <a:cxnSpLocks/>
          </p:cNvCxnSpPr>
          <p:nvPr/>
        </p:nvCxnSpPr>
        <p:spPr>
          <a:xfrm>
            <a:off x="3104103" y="3924955"/>
            <a:ext cx="7356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" name="Conector recto de flecha 122">
            <a:extLst>
              <a:ext uri="{FF2B5EF4-FFF2-40B4-BE49-F238E27FC236}">
                <a16:creationId xmlns:a16="http://schemas.microsoft.com/office/drawing/2014/main" id="{888A93B4-79F4-43D1-AA04-ADD0FC2EAA6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7322181" y="3034672"/>
            <a:ext cx="712723" cy="8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Rectángulo 130">
            <a:extLst>
              <a:ext uri="{FF2B5EF4-FFF2-40B4-BE49-F238E27FC236}">
                <a16:creationId xmlns:a16="http://schemas.microsoft.com/office/drawing/2014/main" id="{CA6A2FC3-8B04-4A3D-95D2-8CC2D90EBFC8}"/>
              </a:ext>
            </a:extLst>
          </p:cNvPr>
          <p:cNvSpPr/>
          <p:nvPr/>
        </p:nvSpPr>
        <p:spPr>
          <a:xfrm rot="5400000">
            <a:off x="4733557" y="1182706"/>
            <a:ext cx="306582" cy="7738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Spring</a:t>
            </a:r>
          </a:p>
        </p:txBody>
      </p:sp>
      <p:sp>
        <p:nvSpPr>
          <p:cNvPr id="132" name="Rectángulo 131">
            <a:extLst>
              <a:ext uri="{FF2B5EF4-FFF2-40B4-BE49-F238E27FC236}">
                <a16:creationId xmlns:a16="http://schemas.microsoft.com/office/drawing/2014/main" id="{50B1FFB3-0084-40C2-B3BE-61EF412FC14D}"/>
              </a:ext>
            </a:extLst>
          </p:cNvPr>
          <p:cNvSpPr/>
          <p:nvPr/>
        </p:nvSpPr>
        <p:spPr>
          <a:xfrm rot="5400000">
            <a:off x="2605463" y="3869954"/>
            <a:ext cx="306581" cy="3482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Vaadin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0310414B-A0A2-42CE-849B-86E440C7BD79}"/>
              </a:ext>
            </a:extLst>
          </p:cNvPr>
          <p:cNvSpPr txBox="1"/>
          <p:nvPr/>
        </p:nvSpPr>
        <p:spPr>
          <a:xfrm>
            <a:off x="2281982" y="4308094"/>
            <a:ext cx="1115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Vaadin</a:t>
            </a:r>
            <a:r>
              <a:rPr lang="es-ES" sz="1400" dirty="0"/>
              <a:t> </a:t>
            </a:r>
            <a:r>
              <a:rPr lang="es-ES" sz="1400" dirty="0" err="1"/>
              <a:t>Components</a:t>
            </a:r>
            <a:endParaRPr lang="es-ES" sz="1400" dirty="0"/>
          </a:p>
        </p:txBody>
      </p:sp>
      <p:sp>
        <p:nvSpPr>
          <p:cNvPr id="136" name="Rectángulo 135">
            <a:extLst>
              <a:ext uri="{FF2B5EF4-FFF2-40B4-BE49-F238E27FC236}">
                <a16:creationId xmlns:a16="http://schemas.microsoft.com/office/drawing/2014/main" id="{229D8243-B92B-4E3B-A262-9A1F8AF7E451}"/>
              </a:ext>
            </a:extLst>
          </p:cNvPr>
          <p:cNvSpPr/>
          <p:nvPr/>
        </p:nvSpPr>
        <p:spPr>
          <a:xfrm rot="5400000">
            <a:off x="9452190" y="3074231"/>
            <a:ext cx="306581" cy="3019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3286651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F0714-9E61-4D6D-9AB4-14A5CBB5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F1223-92C2-43E8-A6F6-CAD39929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Iterativa</a:t>
            </a:r>
          </a:p>
          <a:p>
            <a:r>
              <a:rPr lang="es-ES" dirty="0"/>
              <a:t>Basada en principios ágiles</a:t>
            </a:r>
          </a:p>
          <a:p>
            <a:pPr lvl="1"/>
            <a:r>
              <a:rPr lang="es-ES" dirty="0"/>
              <a:t>Existencia de un </a:t>
            </a:r>
            <a:r>
              <a:rPr lang="es-ES" i="1" dirty="0" err="1"/>
              <a:t>Product</a:t>
            </a:r>
            <a:r>
              <a:rPr lang="es-ES" i="1" dirty="0"/>
              <a:t> Backlog</a:t>
            </a:r>
          </a:p>
          <a:p>
            <a:pPr lvl="1"/>
            <a:r>
              <a:rPr lang="es-ES" dirty="0"/>
              <a:t>Seguimiento del avance del proyecto</a:t>
            </a:r>
          </a:p>
          <a:p>
            <a:pPr lvl="1"/>
            <a:r>
              <a:rPr lang="es-ES" i="1" dirty="0" err="1"/>
              <a:t>Product</a:t>
            </a:r>
            <a:r>
              <a:rPr lang="es-ES" i="1" dirty="0"/>
              <a:t> </a:t>
            </a:r>
            <a:r>
              <a:rPr lang="es-ES" i="1" dirty="0" err="1"/>
              <a:t>Owner</a:t>
            </a:r>
            <a:r>
              <a:rPr lang="es-ES" i="1" dirty="0"/>
              <a:t> </a:t>
            </a:r>
            <a:r>
              <a:rPr lang="es-ES" dirty="0"/>
              <a:t>Informado</a:t>
            </a:r>
          </a:p>
        </p:txBody>
      </p:sp>
    </p:spTree>
    <p:extLst>
      <p:ext uri="{BB962C8B-B14F-4D97-AF65-F5344CB8AC3E}">
        <p14:creationId xmlns:p14="http://schemas.microsoft.com/office/powerpoint/2010/main" val="278539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51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5318E-9C86-42B5-80BC-93A2AB7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Editor Gráfico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23A1E-28A3-45E8-B478-945E59E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Implementado en </a:t>
            </a:r>
            <a:r>
              <a:rPr lang="es-ES" i="1" dirty="0" err="1"/>
              <a:t>GoJS</a:t>
            </a:r>
            <a:r>
              <a:rPr lang="es-ES" i="1" dirty="0"/>
              <a:t>: </a:t>
            </a:r>
            <a:r>
              <a:rPr lang="es-ES" dirty="0"/>
              <a:t>biblioteca de JavaScript para implementar editores gráficos dentro de interfaces web</a:t>
            </a:r>
          </a:p>
          <a:p>
            <a:r>
              <a:rPr lang="es-ES" dirty="0"/>
              <a:t>Permite componer una lógica interna compleja.</a:t>
            </a:r>
          </a:p>
          <a:p>
            <a:r>
              <a:rPr lang="es-ES" dirty="0"/>
              <a:t>En ocasiones hubo que modificar el comportamiento por defecto.</a:t>
            </a:r>
          </a:p>
        </p:txBody>
      </p:sp>
    </p:spTree>
    <p:extLst>
      <p:ext uri="{BB962C8B-B14F-4D97-AF65-F5344CB8AC3E}">
        <p14:creationId xmlns:p14="http://schemas.microsoft.com/office/powerpoint/2010/main" val="3972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39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4AA2C-AA10-47DF-AB1F-606810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 </a:t>
            </a:r>
            <a:r>
              <a:rPr lang="es-ES" dirty="0" err="1"/>
              <a:t>Javascript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7AA2AA-7799-40E8-A64F-7EFAB579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Sirve de enlace entre la herramienta gráfica y un proyecto </a:t>
            </a:r>
            <a:r>
              <a:rPr lang="es-ES" dirty="0" err="1"/>
              <a:t>Vaadin</a:t>
            </a:r>
            <a:r>
              <a:rPr lang="es-ES" dirty="0"/>
              <a:t> implementado en Java.</a:t>
            </a:r>
          </a:p>
          <a:p>
            <a:r>
              <a:rPr lang="es-ES" dirty="0"/>
              <a:t>Comunica eventos ocurridos en el Editor Gráfico al proyecto Java.</a:t>
            </a:r>
          </a:p>
          <a:p>
            <a:r>
              <a:rPr lang="es-ES" dirty="0"/>
              <a:t>Envía órdenes desde el proyecto Java al Editor Gráfico.</a:t>
            </a:r>
          </a:p>
          <a:p>
            <a:r>
              <a:rPr lang="es-ES" dirty="0"/>
              <a:t>Fue necesaria la modificación por defecto de la creación de enlaces.</a:t>
            </a:r>
          </a:p>
        </p:txBody>
      </p:sp>
    </p:spTree>
    <p:extLst>
      <p:ext uri="{BB962C8B-B14F-4D97-AF65-F5344CB8AC3E}">
        <p14:creationId xmlns:p14="http://schemas.microsoft.com/office/powerpoint/2010/main" val="107675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del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Realizado en CIC</a:t>
            </a:r>
          </a:p>
          <a:p>
            <a:r>
              <a:rPr lang="es-ES" dirty="0"/>
              <a:t>Proyecto LUCA: Agosto 2017- Enero 2018</a:t>
            </a:r>
          </a:p>
          <a:p>
            <a:r>
              <a:rPr lang="es-ES" dirty="0"/>
              <a:t>El objetivo general del Trabajo de Fin de Grado es integrar el concepto de </a:t>
            </a:r>
            <a:r>
              <a:rPr lang="es-ES" i="1" dirty="0"/>
              <a:t>proceso </a:t>
            </a:r>
            <a:r>
              <a:rPr lang="es-ES" dirty="0"/>
              <a:t>en el producto LUCA</a:t>
            </a:r>
            <a:endParaRPr lang="es-ES" i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598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Vaadin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77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AD0F5-D431-4CF0-9AA4-E9185201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4E864-F0F7-4078-B170-CED53D5F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Proyecto genérico con un modelo de datos independiente.</a:t>
            </a:r>
          </a:p>
          <a:p>
            <a:r>
              <a:rPr lang="es-ES" dirty="0"/>
              <a:t>Realiza las funciones de un </a:t>
            </a:r>
            <a:r>
              <a:rPr lang="es-ES" i="1" dirty="0"/>
              <a:t>Componente</a:t>
            </a:r>
            <a:r>
              <a:rPr lang="es-ES" dirty="0"/>
              <a:t> de </a:t>
            </a:r>
            <a:r>
              <a:rPr lang="es-ES" dirty="0" err="1"/>
              <a:t>Vaadin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Componente</a:t>
            </a:r>
          </a:p>
          <a:p>
            <a:pPr lvl="1"/>
            <a:r>
              <a:rPr lang="es-ES" dirty="0"/>
              <a:t>Estado del componente</a:t>
            </a:r>
          </a:p>
        </p:txBody>
      </p:sp>
    </p:spTree>
    <p:extLst>
      <p:ext uri="{BB962C8B-B14F-4D97-AF65-F5344CB8AC3E}">
        <p14:creationId xmlns:p14="http://schemas.microsoft.com/office/powerpoint/2010/main" val="72295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6C74C914-AA6B-4FBA-911C-FF474370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3" y="643466"/>
            <a:ext cx="10870374" cy="557106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72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2707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96A9-EDF3-4BB1-8B92-30998B1E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Integración LUCA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0E3E5-9472-4D89-945C-B9A68EF1D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Gestión</a:t>
            </a:r>
            <a:r>
              <a:rPr lang="es-ES" i="1" dirty="0"/>
              <a:t> </a:t>
            </a:r>
            <a:r>
              <a:rPr lang="es-ES" dirty="0"/>
              <a:t>de los procesos.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994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FB6D7F-1642-4D93-AD7F-E10F5315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5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Imagen que contiene mapa, texto&#10;&#10;Descripción generada con confianza muy alta">
            <a:extLst>
              <a:ext uri="{FF2B5EF4-FFF2-40B4-BE49-F238E27FC236}">
                <a16:creationId xmlns:a16="http://schemas.microsoft.com/office/drawing/2014/main" id="{966C0D44-B068-48ED-B81C-4F2A337B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0"/>
            <a:ext cx="10456984" cy="68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Ejecución de </a:t>
            </a:r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852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8F9B1-D69F-46D5-98D7-0BCDEDD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3494A-DDDA-4312-8CFD-2924FB1E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Ejecución encadenada de las consultas.</a:t>
            </a:r>
          </a:p>
          <a:p>
            <a:r>
              <a:rPr lang="es-ES" dirty="0"/>
              <a:t>Comunicación progresiva del estado de la ejecución.</a:t>
            </a:r>
          </a:p>
          <a:p>
            <a:r>
              <a:rPr lang="es-ES" dirty="0"/>
              <a:t>Visualización gráfica del flujo. </a:t>
            </a:r>
          </a:p>
        </p:txBody>
      </p:sp>
    </p:spTree>
    <p:extLst>
      <p:ext uri="{BB962C8B-B14F-4D97-AF65-F5344CB8AC3E}">
        <p14:creationId xmlns:p14="http://schemas.microsoft.com/office/powerpoint/2010/main" val="612326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87869-97B2-4EFC-B85D-0CB43C8B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0E4CE-2A2B-4DAC-AC09-32FE0C4C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Unitarias: JPA</a:t>
            </a:r>
          </a:p>
          <a:p>
            <a:r>
              <a:rPr lang="es-ES" dirty="0"/>
              <a:t>Editor gráfico.</a:t>
            </a:r>
          </a:p>
          <a:p>
            <a:r>
              <a:rPr lang="es-ES" dirty="0"/>
              <a:t>Componente genérico.</a:t>
            </a:r>
          </a:p>
          <a:p>
            <a:r>
              <a:rPr lang="es-ES" dirty="0"/>
              <a:t>Capa de Servicios de los Procesos: Automatizadas</a:t>
            </a:r>
          </a:p>
        </p:txBody>
      </p:sp>
    </p:spTree>
    <p:extLst>
      <p:ext uri="{BB962C8B-B14F-4D97-AF65-F5344CB8AC3E}">
        <p14:creationId xmlns:p14="http://schemas.microsoft.com/office/powerpoint/2010/main" val="313631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LUCA</a:t>
            </a:r>
          </a:p>
          <a:p>
            <a:r>
              <a:rPr lang="es-ES" dirty="0"/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5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107EC-86B4-40CF-9A8E-A557F92F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BE750A-B8B7-48D8-9D83-3BD60F837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Especificación gráfica de procesos.</a:t>
            </a:r>
          </a:p>
          <a:p>
            <a:r>
              <a:rPr lang="es-ES" dirty="0"/>
              <a:t>Integración en LUCA.</a:t>
            </a:r>
          </a:p>
          <a:p>
            <a:r>
              <a:rPr lang="es-ES" dirty="0"/>
              <a:t>Ejecución de procesos.</a:t>
            </a:r>
          </a:p>
          <a:p>
            <a:r>
              <a:rPr lang="es-ES" dirty="0"/>
              <a:t>Funciones adicionales:</a:t>
            </a:r>
          </a:p>
          <a:p>
            <a:pPr lvl="1"/>
            <a:r>
              <a:rPr lang="es-ES" dirty="0"/>
              <a:t>Ejecución paso a paso de los procesos.</a:t>
            </a:r>
          </a:p>
          <a:p>
            <a:pPr lvl="1"/>
            <a:r>
              <a:rPr lang="es-ES" dirty="0"/>
              <a:t>Flujos de ejecución alternativos (</a:t>
            </a:r>
            <a:r>
              <a:rPr lang="es-ES" i="1" dirty="0" err="1"/>
              <a:t>ifs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Comprobación de compatibilidad de tipos entre conexiones.</a:t>
            </a:r>
          </a:p>
        </p:txBody>
      </p:sp>
    </p:spTree>
    <p:extLst>
      <p:ext uri="{BB962C8B-B14F-4D97-AF65-F5344CB8AC3E}">
        <p14:creationId xmlns:p14="http://schemas.microsoft.com/office/powerpoint/2010/main" val="118922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28307-CD47-45FC-AC83-6B897F51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Experiencia Personal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5103BB-2019-4C7B-BBC7-353C72AF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Experiencia muy satisfactoria.</a:t>
            </a:r>
          </a:p>
          <a:p>
            <a:r>
              <a:rPr lang="es-ES" dirty="0"/>
              <a:t>Aprender nuevos </a:t>
            </a:r>
            <a:r>
              <a:rPr lang="es-ES" dirty="0" err="1"/>
              <a:t>frameworks</a:t>
            </a:r>
            <a:r>
              <a:rPr lang="es-ES" dirty="0"/>
              <a:t> y tecnologías.</a:t>
            </a:r>
          </a:p>
          <a:p>
            <a:r>
              <a:rPr lang="es-ES" dirty="0"/>
              <a:t>Fijación a horarios y responsabilidades.</a:t>
            </a:r>
          </a:p>
          <a:p>
            <a:r>
              <a:rPr lang="es-ES" dirty="0"/>
              <a:t>Gran oportunidad de trabajo en la empresa CIC.</a:t>
            </a:r>
          </a:p>
          <a:p>
            <a:r>
              <a:rPr lang="es-ES" dirty="0"/>
              <a:t>Continuidad en CIC.</a:t>
            </a:r>
          </a:p>
        </p:txBody>
      </p:sp>
    </p:spTree>
    <p:extLst>
      <p:ext uri="{BB962C8B-B14F-4D97-AF65-F5344CB8AC3E}">
        <p14:creationId xmlns:p14="http://schemas.microsoft.com/office/powerpoint/2010/main" val="601501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F44C8-6E64-4275-A153-584A50C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Futuros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8A285FF-1377-40AD-9031-2BAF93D4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75" y="1428007"/>
            <a:ext cx="6986649" cy="52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80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2B617-F082-4C8F-9C46-05273E7B9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6379"/>
            <a:ext cx="10515600" cy="1460584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Ignacio Agüero Salcines</a:t>
            </a:r>
          </a:p>
          <a:p>
            <a:pPr marL="0" indent="0" algn="ctr">
              <a:buNone/>
            </a:pPr>
            <a:r>
              <a:rPr lang="es-ES" dirty="0"/>
              <a:t>Correo electrónico: nacho</a:t>
            </a:r>
            <a:r>
              <a:rPr lang="es-ES"/>
              <a:t>.aguero1995@</a:t>
            </a:r>
            <a:r>
              <a:rPr lang="es-ES" dirty="0"/>
              <a:t>gmail.com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A581AEE8-DA1C-4DB8-BF5A-E5A664F5DDE0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5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(Graphical Specification of Data Recovery Processes in LUCA) 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948A46-E61E-4825-8DA7-2DC690CA0A34}"/>
              </a:ext>
            </a:extLst>
          </p:cNvPr>
          <p:cNvSpPr txBox="1">
            <a:spLocks/>
          </p:cNvSpPr>
          <p:nvPr/>
        </p:nvSpPr>
        <p:spPr>
          <a:xfrm>
            <a:off x="1524000" y="65622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/>
              <a:t>Especificación Gráfica de Procesos de Recuperación de Datos en LUCA</a:t>
            </a:r>
          </a:p>
        </p:txBody>
      </p:sp>
      <p:pic>
        <p:nvPicPr>
          <p:cNvPr id="8" name="Picture 2" descr="logoUnicanGrande">
            <a:extLst>
              <a:ext uri="{FF2B5EF4-FFF2-40B4-BE49-F238E27FC236}">
                <a16:creationId xmlns:a16="http://schemas.microsoft.com/office/drawing/2014/main" id="{53CB8D41-7752-43E0-8727-7A0DECDD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3" y="340665"/>
            <a:ext cx="1170894" cy="118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48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Proyecto LUCA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6452"/>
          </a:xfrm>
        </p:spPr>
        <p:txBody>
          <a:bodyPr>
            <a:normAutofit/>
          </a:bodyPr>
          <a:lstStyle/>
          <a:p>
            <a:r>
              <a:rPr lang="es-ES" dirty="0"/>
              <a:t>Centralizar el acceso a los recursos</a:t>
            </a:r>
          </a:p>
          <a:p>
            <a:r>
              <a:rPr lang="es-ES" dirty="0"/>
              <a:t>Automatizar el proceso de recuperación de datos</a:t>
            </a:r>
          </a:p>
          <a:p>
            <a:endParaRPr lang="es-ES" dirty="0"/>
          </a:p>
          <a:p>
            <a:r>
              <a:rPr lang="es-ES" dirty="0"/>
              <a:t>Dos roles de usuario:</a:t>
            </a:r>
          </a:p>
          <a:p>
            <a:pPr lvl="1"/>
            <a:r>
              <a:rPr lang="es-ES" dirty="0"/>
              <a:t>Gestor de consultas</a:t>
            </a:r>
          </a:p>
          <a:p>
            <a:pPr lvl="1"/>
            <a:r>
              <a:rPr lang="es-ES" dirty="0"/>
              <a:t>Ejecutor de consultas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910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5CA6E5-395E-4BEE-BB6B-972579F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 de una consulta</a:t>
            </a:r>
          </a:p>
        </p:txBody>
      </p:sp>
      <p:pic>
        <p:nvPicPr>
          <p:cNvPr id="5" name="consulta2">
            <a:hlinkClick r:id="" action="ppaction://media"/>
            <a:extLst>
              <a:ext uri="{FF2B5EF4-FFF2-40B4-BE49-F238E27FC236}">
                <a16:creationId xmlns:a16="http://schemas.microsoft.com/office/drawing/2014/main" id="{50E996A1-DEAB-4278-8F4E-2B2A8E53C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274" y="1456417"/>
            <a:ext cx="9319451" cy="52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Objetivo General</a:t>
            </a:r>
          </a:p>
          <a:p>
            <a:r>
              <a:rPr lang="es-ES" dirty="0"/>
              <a:t>Proyecto LUCA</a:t>
            </a:r>
          </a:p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Motivación TFG</a:t>
            </a:r>
          </a:p>
          <a:p>
            <a:r>
              <a:rPr lang="es-ES" dirty="0"/>
              <a:t>Objetivos del Proyecto</a:t>
            </a:r>
          </a:p>
          <a:p>
            <a:r>
              <a:rPr lang="es-ES" dirty="0"/>
              <a:t>Arquitectura</a:t>
            </a:r>
          </a:p>
          <a:p>
            <a:r>
              <a:rPr lang="es-ES" dirty="0"/>
              <a:t>Componente Genérico</a:t>
            </a:r>
          </a:p>
          <a:p>
            <a:pPr lvl="1"/>
            <a:r>
              <a:rPr lang="es-ES" dirty="0"/>
              <a:t>Editor Gráfico</a:t>
            </a:r>
          </a:p>
          <a:p>
            <a:pPr lvl="1"/>
            <a:r>
              <a:rPr lang="es-ES" dirty="0"/>
              <a:t>Conector</a:t>
            </a:r>
          </a:p>
          <a:p>
            <a:pPr lvl="1"/>
            <a:r>
              <a:rPr lang="es-ES" dirty="0"/>
              <a:t>Integración </a:t>
            </a:r>
            <a:r>
              <a:rPr lang="es-ES" dirty="0" err="1"/>
              <a:t>Vaadin</a:t>
            </a:r>
            <a:endParaRPr lang="es-ES" dirty="0"/>
          </a:p>
          <a:p>
            <a:r>
              <a:rPr lang="es-ES" dirty="0"/>
              <a:t>Integración LUCA</a:t>
            </a:r>
          </a:p>
          <a:p>
            <a:r>
              <a:rPr lang="es-ES" dirty="0"/>
              <a:t>Ejecución de </a:t>
            </a:r>
            <a:r>
              <a:rPr lang="es-ES" i="1" dirty="0"/>
              <a:t>procesos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7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61F0F-2D31-42D7-939F-961BF033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Motivación TFG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1D74B2-9873-4F88-852C-A7D4D3969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11302" r="3441"/>
          <a:stretch/>
        </p:blipFill>
        <p:spPr>
          <a:xfrm>
            <a:off x="2603241" y="1567542"/>
            <a:ext cx="7296539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02B11E-B80A-43E7-9243-DA509D499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3673"/>
          <a:stretch/>
        </p:blipFill>
        <p:spPr>
          <a:xfrm>
            <a:off x="313289" y="1303462"/>
            <a:ext cx="10776855" cy="400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474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816</Words>
  <Application>Microsoft Office PowerPoint</Application>
  <PresentationFormat>Panorámica</PresentationFormat>
  <Paragraphs>345</Paragraphs>
  <Slides>43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de Office</vt:lpstr>
      <vt:lpstr>Especificación Gráfica de Procesos de Recuperación de Datos en LUCA</vt:lpstr>
      <vt:lpstr>Índice</vt:lpstr>
      <vt:lpstr>Objetivo del Proyecto</vt:lpstr>
      <vt:lpstr>Índice</vt:lpstr>
      <vt:lpstr>Proyecto LUCA</vt:lpstr>
      <vt:lpstr>Ejecución de una consulta</vt:lpstr>
      <vt:lpstr>Índice</vt:lpstr>
      <vt:lpstr>Motivación TFG</vt:lpstr>
      <vt:lpstr>Presentación de PowerPoint</vt:lpstr>
      <vt:lpstr>Índice</vt:lpstr>
      <vt:lpstr>Objetivos del proyecto</vt:lpstr>
      <vt:lpstr>Requisitos</vt:lpstr>
      <vt:lpstr>Índice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Arquitectura</vt:lpstr>
      <vt:lpstr>Metodología</vt:lpstr>
      <vt:lpstr>Índice</vt:lpstr>
      <vt:lpstr>Editor Gráfico</vt:lpstr>
      <vt:lpstr>Índice</vt:lpstr>
      <vt:lpstr>Conector Javascript</vt:lpstr>
      <vt:lpstr>Índice</vt:lpstr>
      <vt:lpstr>Integración Vaadin</vt:lpstr>
      <vt:lpstr>Presentación de PowerPoint</vt:lpstr>
      <vt:lpstr>Índice</vt:lpstr>
      <vt:lpstr>Integración LUCA</vt:lpstr>
      <vt:lpstr>Presentación de PowerPoint</vt:lpstr>
      <vt:lpstr>Presentación de PowerPoint</vt:lpstr>
      <vt:lpstr>Índice</vt:lpstr>
      <vt:lpstr>Ejecución de Procesos</vt:lpstr>
      <vt:lpstr>Pruebas</vt:lpstr>
      <vt:lpstr>Sumario</vt:lpstr>
      <vt:lpstr>Experiencia Personal</vt:lpstr>
      <vt:lpstr>Trabajos Futuros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131</cp:revision>
  <dcterms:created xsi:type="dcterms:W3CDTF">2018-02-20T17:03:48Z</dcterms:created>
  <dcterms:modified xsi:type="dcterms:W3CDTF">2018-03-04T16:36:14Z</dcterms:modified>
</cp:coreProperties>
</file>